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43"/>
  </p:notesMasterIdLst>
  <p:handoutMasterIdLst>
    <p:handoutMasterId r:id="rId44"/>
  </p:handoutMasterIdLst>
  <p:sldIdLst>
    <p:sldId id="355" r:id="rId7"/>
    <p:sldId id="378" r:id="rId8"/>
    <p:sldId id="400" r:id="rId9"/>
    <p:sldId id="382" r:id="rId10"/>
    <p:sldId id="408" r:id="rId11"/>
    <p:sldId id="401" r:id="rId12"/>
    <p:sldId id="397" r:id="rId13"/>
    <p:sldId id="409" r:id="rId14"/>
    <p:sldId id="381" r:id="rId15"/>
    <p:sldId id="383" r:id="rId16"/>
    <p:sldId id="384" r:id="rId17"/>
    <p:sldId id="415" r:id="rId18"/>
    <p:sldId id="402" r:id="rId19"/>
    <p:sldId id="403" r:id="rId20"/>
    <p:sldId id="416" r:id="rId21"/>
    <p:sldId id="410" r:id="rId22"/>
    <p:sldId id="385" r:id="rId23"/>
    <p:sldId id="389" r:id="rId24"/>
    <p:sldId id="417" r:id="rId25"/>
    <p:sldId id="404" r:id="rId26"/>
    <p:sldId id="390" r:id="rId27"/>
    <p:sldId id="418" r:id="rId28"/>
    <p:sldId id="411" r:id="rId29"/>
    <p:sldId id="386" r:id="rId30"/>
    <p:sldId id="405" r:id="rId31"/>
    <p:sldId id="419" r:id="rId32"/>
    <p:sldId id="387" r:id="rId33"/>
    <p:sldId id="406" r:id="rId34"/>
    <p:sldId id="420" r:id="rId35"/>
    <p:sldId id="412" r:id="rId36"/>
    <p:sldId id="391" r:id="rId37"/>
    <p:sldId id="393" r:id="rId38"/>
    <p:sldId id="414" r:id="rId39"/>
    <p:sldId id="413" r:id="rId40"/>
    <p:sldId id="395" r:id="rId41"/>
    <p:sldId id="407" r:id="rId42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8C6EA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69" autoAdjust="0"/>
    <p:restoredTop sz="88272" autoAdjust="0"/>
  </p:normalViewPr>
  <p:slideViewPr>
    <p:cSldViewPr snapToGrid="0">
      <p:cViewPr varScale="1">
        <p:scale>
          <a:sx n="150" d="100"/>
          <a:sy n="150" d="100"/>
        </p:scale>
        <p:origin x="808" y="160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06/07/2021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06/07/2021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Parallel Programming SS21 Final Project | Group 119 | Batuhan Erden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Parallel Programming SS21 Final Project | Group 119 | Batuhan 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Parallel Programming SS21 Final Project | Group 119 | Batuhan 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Parallel Programming SS21 Final Project | Group 119 | Batuhan Erden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Parallel Programming SS21 Final Project | Group 119 | Batuhan Erden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Parallel Programming SS21 Final Project | Group 119 | Batuhan Erden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Parallel Programming SS21 Final Project | Group 119 | Batuhan Erden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Parallel Programming SS21 Final Project | Group 119 | Batuhan Erden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Parallel Programming SS21 Final Project | Group 119 | Batuhan Erden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Parallel Programming SS21 Final Project | Group 119 | Batuhan Erden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Parallel Programming SS21 Final Project | Group 119 | Batuhan Erden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 </a:t>
            </a:r>
            <a:r>
              <a:rPr lang="de-DE" dirty="0" err="1"/>
              <a:t>Programming</a:t>
            </a:r>
            <a:r>
              <a:rPr lang="de-DE" dirty="0"/>
              <a:t> SS21 Final Project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484040"/>
            <a:ext cx="8508999" cy="2014534"/>
          </a:xfrm>
        </p:spPr>
        <p:txBody>
          <a:bodyPr/>
          <a:lstStyle/>
          <a:p>
            <a:r>
              <a:rPr lang="de-DE" dirty="0"/>
              <a:t>Project 1: Graph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  <a:p>
            <a:r>
              <a:rPr lang="de-DE" dirty="0"/>
              <a:t>Group 119</a:t>
            </a:r>
          </a:p>
          <a:p>
            <a:r>
              <a:rPr lang="de-DE" dirty="0"/>
              <a:t>14.07.2021</a:t>
            </a:r>
          </a:p>
          <a:p>
            <a:r>
              <a:rPr lang="de-DE" dirty="0" err="1"/>
              <a:t>Batuhan</a:t>
            </a:r>
            <a:r>
              <a:rPr lang="de-DE" dirty="0"/>
              <a:t> Erden</a:t>
            </a:r>
          </a:p>
          <a:p>
            <a:endParaRPr lang="de-DE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1201483"/>
          </a:xfrm>
        </p:spPr>
        <p:txBody>
          <a:bodyPr/>
          <a:lstStyle/>
          <a:p>
            <a:r>
              <a:rPr lang="en-US" dirty="0"/>
              <a:t>OpenMP - </a:t>
            </a:r>
            <a:r>
              <a:rPr lang="en-US" sz="2800" dirty="0"/>
              <a:t>Intermediate </a:t>
            </a:r>
            <a:r>
              <a:rPr lang="en-US" dirty="0"/>
              <a:t>Speed-up results, profiling</a:t>
            </a:r>
            <a:br>
              <a:rPr lang="en-US" sz="2800" dirty="0"/>
            </a:b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11162" y="871329"/>
            <a:ext cx="8508999" cy="39325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This implementation gets a speedup around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25x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Perf results (2K samples):</a:t>
            </a:r>
          </a:p>
          <a:p>
            <a:endParaRPr lang="en-US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ABD71C2-389B-9B45-A05E-7D773A8F6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927" y="1721263"/>
            <a:ext cx="4607467" cy="284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77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8"/>
            <a:ext cx="8508999" cy="514480"/>
          </a:xfrm>
        </p:spPr>
        <p:txBody>
          <a:bodyPr/>
          <a:lstStyle/>
          <a:p>
            <a:r>
              <a:rPr lang="en-US" dirty="0"/>
              <a:t>OpenMP - </a:t>
            </a:r>
            <a:r>
              <a:rPr lang="en-US" sz="2000" dirty="0"/>
              <a:t>Final Implementation improvements and new speed-up</a:t>
            </a:r>
            <a:br>
              <a:rPr lang="en-US" sz="2800" dirty="0"/>
            </a:b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11162" y="859971"/>
            <a:ext cx="8508999" cy="3943942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parallelized the other for loops (in the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main</a:t>
            </a:r>
            <a:r>
              <a:rPr lang="en-US" dirty="0"/>
              <a:t> and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create_graph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functions) also with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#pragma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omp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parallel for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and each of those gave a small speedup to the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 number of threads</a:t>
            </a:r>
            <a:r>
              <a:rPr lang="en-US" dirty="0"/>
              <a:t> of </a:t>
            </a:r>
            <a:r>
              <a:rPr lang="en-US" dirty="0" err="1"/>
              <a:t>omp</a:t>
            </a:r>
            <a:r>
              <a:rPr lang="en-US" dirty="0"/>
              <a:t> by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omp_set_num_threads</a:t>
            </a:r>
            <a:r>
              <a:rPr lang="en-US" dirty="0"/>
              <a:t>. </a:t>
            </a:r>
          </a:p>
          <a:p>
            <a:pPr marL="461963" lvl="1" indent="-285750">
              <a:buFont typeface="Wingdings" pitchFamily="2" charset="2"/>
              <a:buChar char="§"/>
            </a:pPr>
            <a:r>
              <a:rPr lang="en-US" sz="1200" dirty="0"/>
              <a:t>Tested some values on the Submission Server, and found a sweet spot when the number of threads is set to </a:t>
            </a:r>
            <a:r>
              <a:rPr lang="en-US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16</a:t>
            </a:r>
            <a:r>
              <a:rPr lang="en-US" sz="1200" dirty="0"/>
              <a:t>, and in doing so, this gave us speedup of </a:t>
            </a:r>
            <a:r>
              <a:rPr lang="en-US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50-52.5x</a:t>
            </a:r>
            <a:r>
              <a:rPr lang="en-US" sz="1200" dirty="0"/>
              <a:t>.</a:t>
            </a:r>
          </a:p>
          <a:p>
            <a:endParaRPr lang="en-GB" dirty="0">
              <a:solidFill>
                <a:schemeClr val="accent5"/>
              </a:solidFill>
            </a:endParaRPr>
          </a:p>
          <a:p>
            <a:endParaRPr lang="en-GB" dirty="0">
              <a:solidFill>
                <a:schemeClr val="accent5"/>
              </a:solidFill>
            </a:endParaRPr>
          </a:p>
          <a:p>
            <a:r>
              <a:rPr lang="en-US" dirty="0"/>
              <a:t>Amdahl’s law: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7.53x * 7x </a:t>
            </a:r>
            <a:r>
              <a:rPr lang="en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≈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53x</a:t>
            </a:r>
            <a:r>
              <a:rPr lang="en-US" dirty="0"/>
              <a:t>.</a:t>
            </a:r>
          </a:p>
          <a:p>
            <a:r>
              <a:rPr lang="en-US" dirty="0"/>
              <a:t>The speedup I got: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50-52.5x</a:t>
            </a:r>
            <a:r>
              <a:rPr lang="en-US" dirty="0"/>
              <a:t>.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630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8"/>
            <a:ext cx="8508999" cy="514480"/>
          </a:xfrm>
        </p:spPr>
        <p:txBody>
          <a:bodyPr/>
          <a:lstStyle/>
          <a:p>
            <a:r>
              <a:rPr lang="en-US" dirty="0"/>
              <a:t>OpenMP - </a:t>
            </a:r>
            <a:r>
              <a:rPr lang="en-US" sz="2000" dirty="0"/>
              <a:t>Final Implementation improvements and new speed-up</a:t>
            </a:r>
            <a:br>
              <a:rPr lang="en-US" sz="2800" dirty="0"/>
            </a:b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11162" y="859971"/>
            <a:ext cx="8508999" cy="394394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Perf results (10K samples):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6E4A640-5C69-ED4E-9E55-EEE9AE1FC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3" y="1271181"/>
            <a:ext cx="6045194" cy="313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0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8"/>
            <a:ext cx="8508999" cy="1201483"/>
          </a:xfrm>
        </p:spPr>
        <p:txBody>
          <a:bodyPr/>
          <a:lstStyle/>
          <a:p>
            <a:r>
              <a:rPr lang="en-US" dirty="0"/>
              <a:t>OpenMP - </a:t>
            </a:r>
            <a:r>
              <a:rPr lang="en-US" sz="2000" dirty="0"/>
              <a:t>Errors found after the submission</a:t>
            </a:r>
            <a:br>
              <a:rPr lang="en-US" sz="2800" dirty="0"/>
            </a:b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11162" y="859971"/>
            <a:ext cx="8508999" cy="394394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data that we were working with in the OpenMP submission was faulty. My submission was working with it, but when I tried it after the deadline, it didn’t work because the faulty data was corrected after the submission deadline.</a:t>
            </a:r>
          </a:p>
          <a:p>
            <a:endParaRPr lang="en-US" dirty="0"/>
          </a:p>
          <a:p>
            <a:r>
              <a:rPr lang="en-US" dirty="0"/>
              <a:t>How I fixed the error (If the data was correct at that time, it’d have taken me less than 2 minutes to solve it):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B9A9764-9B83-FD47-83E3-9F3073663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90" y="2196458"/>
            <a:ext cx="5723466" cy="231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46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8"/>
            <a:ext cx="8508999" cy="1201483"/>
          </a:xfrm>
        </p:spPr>
        <p:txBody>
          <a:bodyPr/>
          <a:lstStyle/>
          <a:p>
            <a:r>
              <a:rPr lang="en-US" dirty="0"/>
              <a:t>OpenMP - </a:t>
            </a:r>
            <a:r>
              <a:rPr lang="en-US" sz="2000" dirty="0"/>
              <a:t>Further improvements</a:t>
            </a:r>
            <a:br>
              <a:rPr lang="en-US" sz="2800" dirty="0"/>
            </a:b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11162" y="859971"/>
            <a:ext cx="8508999" cy="394394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Working with the next MPI submission, I found out another improvement to the code.</a:t>
            </a:r>
          </a:p>
          <a:p>
            <a:endParaRPr lang="en-US" dirty="0"/>
          </a:p>
          <a:p>
            <a:r>
              <a:rPr lang="en-US" dirty="0"/>
              <a:t>With this change, I saw an enormous speedup of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90x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752963-A51F-1A41-83F3-D7E6AB305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90" y="1791851"/>
            <a:ext cx="3738365" cy="2636217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E19E0E-501B-AE47-9D5F-6548D661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589" y="1757984"/>
            <a:ext cx="4038458" cy="26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29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8"/>
            <a:ext cx="8508999" cy="1201483"/>
          </a:xfrm>
        </p:spPr>
        <p:txBody>
          <a:bodyPr/>
          <a:lstStyle/>
          <a:p>
            <a:r>
              <a:rPr lang="en-US" dirty="0"/>
              <a:t>OpenMP - </a:t>
            </a:r>
            <a:r>
              <a:rPr lang="en-US" sz="2000" dirty="0"/>
              <a:t>Further improvements </a:t>
            </a:r>
            <a:br>
              <a:rPr lang="en-US" sz="2800" dirty="0"/>
            </a:b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11162" y="859971"/>
            <a:ext cx="8508999" cy="394394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Perf results (2K samples):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3256442-0E4F-9D4E-8AC6-BBFF4851D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36" y="1278822"/>
            <a:ext cx="5581650" cy="31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72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380810"/>
          </a:xfrm>
        </p:spPr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259952" y="1015717"/>
            <a:ext cx="8508999" cy="4084881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Sequential code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Improved sequential code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OpenMP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Message Passing Interface (MPI)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Hybrid (OpenMP + MPI)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Bonus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335FA6-F3E2-D74A-96AD-65FE5CB6C4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Parallel Programming SS21 Final Project | Group 119 | Batuhan Erden</a:t>
            </a:r>
          </a:p>
        </p:txBody>
      </p:sp>
    </p:spTree>
    <p:extLst>
      <p:ext uri="{BB962C8B-B14F-4D97-AF65-F5344CB8AC3E}">
        <p14:creationId xmlns:p14="http://schemas.microsoft.com/office/powerpoint/2010/main" val="3156916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791114"/>
          </a:xfrm>
        </p:spPr>
        <p:txBody>
          <a:bodyPr/>
          <a:lstStyle/>
          <a:p>
            <a:r>
              <a:rPr lang="en-US" dirty="0"/>
              <a:t>MPI - Parallelized implementation and approach</a:t>
            </a: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F82675A9-2F86-B145-AB66-38D30B7091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1162" y="871329"/>
            <a:ext cx="8508999" cy="393258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Implementing a basic MPI framework would give me a speedup of </a:t>
            </a:r>
            <a:r>
              <a:rPr lang="en-GB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7x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I tried to investigate the data a bit and saw that the neighbours were not uniformly distributed and the first chunk would process </a:t>
            </a:r>
            <a:r>
              <a:rPr lang="en-GB" b="1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4-5 times more neighbours</a:t>
            </a:r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dirty="0"/>
              <a:t>than the others. So, I thought I could try </a:t>
            </a:r>
            <a:r>
              <a:rPr lang="en-GB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Dynamic Scheduling</a:t>
            </a:r>
            <a:r>
              <a:rPr lang="en-GB" dirty="0"/>
              <a:t>:</a:t>
            </a:r>
          </a:p>
          <a:p>
            <a:endParaRPr lang="en-GB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6FA42F-D2A8-8445-ACAA-6F110F111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44" y="2169793"/>
            <a:ext cx="5911833" cy="23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28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791114"/>
          </a:xfrm>
        </p:spPr>
        <p:txBody>
          <a:bodyPr/>
          <a:lstStyle/>
          <a:p>
            <a:r>
              <a:rPr lang="en-US" dirty="0"/>
              <a:t>MPI - </a:t>
            </a:r>
            <a:r>
              <a:rPr lang="en-US" sz="2800" dirty="0"/>
              <a:t>Intermediate </a:t>
            </a:r>
            <a:r>
              <a:rPr lang="en-US" dirty="0"/>
              <a:t>Speed-up results, profiling</a:t>
            </a: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04F61F54-22F3-744E-9BA8-86CF99225F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1162" y="871329"/>
            <a:ext cx="8508999" cy="393258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The dynamic scheduling approach gave me a speedup of </a:t>
            </a:r>
            <a:r>
              <a:rPr lang="en-GB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15x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Perf results (2K samples):</a:t>
            </a:r>
          </a:p>
          <a:p>
            <a:endParaRPr lang="en-GB" dirty="0"/>
          </a:p>
          <a:p>
            <a:endParaRPr lang="en-GB" dirty="0"/>
          </a:p>
          <a:p>
            <a:endParaRPr lang="de-DE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EF024D2-FDF8-AF42-B4DD-D30ECA98F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451" y="1662443"/>
            <a:ext cx="5227098" cy="29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94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791114"/>
          </a:xfrm>
        </p:spPr>
        <p:txBody>
          <a:bodyPr/>
          <a:lstStyle/>
          <a:p>
            <a:r>
              <a:rPr lang="en-US" dirty="0"/>
              <a:t>MPI - </a:t>
            </a:r>
            <a:r>
              <a:rPr lang="en-US" sz="2800" dirty="0"/>
              <a:t>Intermediate </a:t>
            </a:r>
            <a:r>
              <a:rPr lang="en-US" dirty="0"/>
              <a:t>Speed-up results, profiling</a:t>
            </a: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04F61F54-22F3-744E-9BA8-86CF99225F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1162" y="871329"/>
            <a:ext cx="8508999" cy="3932584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Tried the optimization described in the final OpenMP slide also in this submission, and this got me a speedup around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28x.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was happy to have the 1st place in the leaderboard.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algn="ctr"/>
            <a:r>
              <a:rPr lang="en-US" b="1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However, I did not know something important!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64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380810"/>
          </a:xfrm>
        </p:spPr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259952" y="1015717"/>
            <a:ext cx="8508999" cy="4084881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Sequential code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Improved sequential code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OpenMP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Message Passing Interface (MPI)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Hybrid (OpenMP + MPI)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Bonus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335FA6-F3E2-D74A-96AD-65FE5CB6C4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Parallel Programming SS21 Final Project | Group 119 | Batuhan Erden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04F61F54-22F3-744E-9BA8-86CF99225F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1162" y="871329"/>
            <a:ext cx="8508999" cy="3932584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There were 2 important points (I fixed them in the end!):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 had missed the statement in the PDF stating that the input files may only be found on RANK 0, i.e. we may only read files on RANK 0.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dataset we were given was faulty and it got fixed. So, our implementation wasn't working anymore and there must have been a mistake.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Handled these 2 points above and barely passed the speedup threshold.</a:t>
            </a:r>
          </a:p>
          <a:p>
            <a:pPr marL="461963" lvl="1" indent="-285750">
              <a:buFont typeface="Wingdings" pitchFamily="2" charset="2"/>
              <a:buChar char="§"/>
            </a:pPr>
            <a:r>
              <a:rPr lang="en-US" sz="1200" dirty="0"/>
              <a:t>First made sure that only </a:t>
            </a:r>
            <a:r>
              <a:rPr lang="en-US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 master</a:t>
            </a:r>
            <a:r>
              <a:rPr lang="en-US" sz="1200" dirty="0"/>
              <a:t> would read the files.</a:t>
            </a:r>
          </a:p>
          <a:p>
            <a:pPr marL="461963" lvl="1" indent="-285750">
              <a:buFont typeface="Wingdings" pitchFamily="2" charset="2"/>
              <a:buChar char="§"/>
            </a:pPr>
            <a:r>
              <a:rPr lang="en-US" sz="1200" dirty="0"/>
              <a:t>Making only this change dropped our speedup by a great margin to </a:t>
            </a:r>
            <a:r>
              <a:rPr lang="en-US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12x</a:t>
            </a:r>
            <a:r>
              <a:rPr lang="en-US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Reinvestigated the dataset to find out that now the neighbors are more uniformly distributed.</a:t>
            </a:r>
          </a:p>
          <a:p>
            <a:pPr marL="461963" lvl="1" indent="-285750">
              <a:buFont typeface="Wingdings" pitchFamily="2" charset="2"/>
              <a:buChar char="§"/>
            </a:pPr>
            <a:r>
              <a:rPr lang="en-US" sz="1200" dirty="0"/>
              <a:t>Got rid of my </a:t>
            </a:r>
            <a:r>
              <a:rPr lang="en-US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Dynamic Scheduling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/>
              <a:t>approach.</a:t>
            </a:r>
          </a:p>
          <a:p>
            <a:pPr marL="461963" lvl="1" indent="-285750">
              <a:buFont typeface="Wingdings" pitchFamily="2" charset="2"/>
              <a:buChar char="§"/>
            </a:pPr>
            <a:r>
              <a:rPr lang="en-US" sz="1200" dirty="0"/>
              <a:t>Wanted to have a clearer approach and tried working with </a:t>
            </a:r>
            <a:r>
              <a:rPr lang="en-US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Gathers</a:t>
            </a:r>
            <a:r>
              <a:rPr lang="en-US" sz="1200" dirty="0"/>
              <a:t> and </a:t>
            </a:r>
            <a:r>
              <a:rPr lang="en-US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Scatters</a:t>
            </a:r>
            <a:r>
              <a:rPr lang="en-US" sz="1200" dirty="0"/>
              <a:t>, and came up with a solution using those (I omitted using </a:t>
            </a:r>
            <a:r>
              <a:rPr lang="en-US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Scatters</a:t>
            </a:r>
            <a:r>
              <a:rPr lang="en-US" sz="1200" dirty="0"/>
              <a:t> in the end).</a:t>
            </a:r>
          </a:p>
          <a:p>
            <a:endParaRPr lang="en-US" dirty="0"/>
          </a:p>
          <a:p>
            <a:r>
              <a:rPr lang="en-US" dirty="0"/>
              <a:t>At this point, the speedup I was getting was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19x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45CF2079-9BC1-5B4A-87CA-17A8932AFD4A}"/>
              </a:ext>
            </a:extLst>
          </p:cNvPr>
          <p:cNvSpPr txBox="1">
            <a:spLocks/>
          </p:cNvSpPr>
          <p:nvPr/>
        </p:nvSpPr>
        <p:spPr>
          <a:xfrm>
            <a:off x="319090" y="280177"/>
            <a:ext cx="8508999" cy="791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MPI </a:t>
            </a:r>
            <a:r>
              <a:rPr lang="en-US" dirty="0">
                <a:solidFill>
                  <a:prstClr val="black"/>
                </a:solidFill>
              </a:rPr>
              <a:t>-</a:t>
            </a:r>
            <a:r>
              <a:rPr lang="en-US" dirty="0"/>
              <a:t> </a:t>
            </a:r>
            <a:r>
              <a:rPr lang="en-US" sz="2000" dirty="0"/>
              <a:t>Final Implementation improvements and new speed-up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70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791179"/>
          </a:xfrm>
        </p:spPr>
        <p:txBody>
          <a:bodyPr/>
          <a:lstStyle/>
          <a:p>
            <a:r>
              <a:rPr lang="en-US" dirty="0"/>
              <a:t>MPI </a:t>
            </a:r>
            <a:r>
              <a:rPr lang="en-US" dirty="0">
                <a:solidFill>
                  <a:prstClr val="black"/>
                </a:solidFill>
              </a:rPr>
              <a:t>-</a:t>
            </a:r>
            <a:r>
              <a:rPr lang="en-US" dirty="0"/>
              <a:t> </a:t>
            </a:r>
            <a:r>
              <a:rPr lang="en-US" sz="2000" dirty="0"/>
              <a:t>Final Implementation improvements and new speed-up</a:t>
            </a: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2931019C-0752-6F4B-B454-141A2B1363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1162" y="925286"/>
            <a:ext cx="8508999" cy="38786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Some final changes that improved the speedup to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23x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first, only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 master </a:t>
            </a:r>
            <a:r>
              <a:rPr lang="en-US" dirty="0"/>
              <a:t>was doing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 aggregate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accuracy computation</a:t>
            </a:r>
            <a:r>
              <a:rPr lang="en-US" dirty="0"/>
              <a:t> operations. It was because I wanted to keep the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communication overhead </a:t>
            </a:r>
            <a:r>
              <a:rPr lang="en-US" dirty="0"/>
              <a:t>as small as possible.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we have the same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overhead</a:t>
            </a:r>
            <a:r>
              <a:rPr lang="en-US" dirty="0"/>
              <a:t> when broadcasting the output of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first layer transform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instead of the output of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first layer aggregate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I did that and parallelized also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first layer aggregate</a:t>
            </a:r>
            <a:r>
              <a:rPr lang="en-US" b="1" dirty="0"/>
              <a:t>. </a:t>
            </a:r>
            <a:r>
              <a:rPr lang="en-US" dirty="0"/>
              <a:t>Also did the same thing to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second layer aggregate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accuracy computation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operations because I wanted to have consistency. As this did not decrease our speedup, and I think it gave it a small jump, I decided to keep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Amdahl’s law: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7.53x * 7x </a:t>
            </a:r>
            <a:r>
              <a:rPr lang="en-T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≈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53x</a:t>
            </a:r>
            <a:r>
              <a:rPr lang="en-US" dirty="0"/>
              <a:t>.</a:t>
            </a:r>
          </a:p>
          <a:p>
            <a:r>
              <a:rPr lang="en-US" dirty="0"/>
              <a:t>The speedup I got: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23x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9367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791179"/>
          </a:xfrm>
        </p:spPr>
        <p:txBody>
          <a:bodyPr/>
          <a:lstStyle/>
          <a:p>
            <a:r>
              <a:rPr lang="en-US" dirty="0"/>
              <a:t>MPI </a:t>
            </a:r>
            <a:r>
              <a:rPr lang="en-US" dirty="0">
                <a:solidFill>
                  <a:prstClr val="black"/>
                </a:solidFill>
              </a:rPr>
              <a:t>-</a:t>
            </a:r>
            <a:r>
              <a:rPr lang="en-US" dirty="0"/>
              <a:t> </a:t>
            </a:r>
            <a:r>
              <a:rPr lang="en-US" sz="2000" dirty="0"/>
              <a:t>Final Implementation improvements and new speed-up</a:t>
            </a: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2931019C-0752-6F4B-B454-141A2B1363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1162" y="925286"/>
            <a:ext cx="8508999" cy="387862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Perf results (4K samples):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6E78C5A-7EF1-2A4E-A099-71B79A703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46" y="1310965"/>
            <a:ext cx="5384886" cy="31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94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380810"/>
          </a:xfrm>
        </p:spPr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259952" y="1015717"/>
            <a:ext cx="8508999" cy="4084881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Sequential code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Improved sequential code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OpenMP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Message Passing Interface (MPI)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Hybrid (OpenMP + MPI)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Bonus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335FA6-F3E2-D74A-96AD-65FE5CB6C4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Parallel Programming SS21 Final Project | Group 119 | Batuhan Erden</a:t>
            </a:r>
          </a:p>
        </p:txBody>
      </p:sp>
    </p:spTree>
    <p:extLst>
      <p:ext uri="{BB962C8B-B14F-4D97-AF65-F5344CB8AC3E}">
        <p14:creationId xmlns:p14="http://schemas.microsoft.com/office/powerpoint/2010/main" val="1959390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791114"/>
          </a:xfrm>
        </p:spPr>
        <p:txBody>
          <a:bodyPr/>
          <a:lstStyle/>
          <a:p>
            <a:r>
              <a:rPr lang="en-US" dirty="0"/>
              <a:t>Hybrid - Parallelized implementation and approach</a:t>
            </a: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28F067E0-E6AB-3542-B401-DDAE04A6A3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1162" y="871329"/>
            <a:ext cx="8508999" cy="39325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 already had tried lots of things trying to improve my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OpenMP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MPI</a:t>
            </a:r>
            <a:r>
              <a:rPr lang="en-US" dirty="0"/>
              <a:t> submissions.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My solution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is basically the combination of our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MPI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OpenMP</a:t>
            </a:r>
            <a:r>
              <a:rPr lang="en-US" dirty="0"/>
              <a:t> implementations. I build my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OpenMP</a:t>
            </a:r>
            <a:r>
              <a:rPr lang="en-US" dirty="0"/>
              <a:t> parallelization on my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MPI</a:t>
            </a:r>
            <a:r>
              <a:rPr lang="en-US" dirty="0"/>
              <a:t> implementation and tried to make use of </a:t>
            </a:r>
            <a:r>
              <a:rPr lang="en-US" i="1" dirty="0"/>
              <a:t>the shared memory of each compute node in themselves</a:t>
            </a:r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8212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791114"/>
          </a:xfrm>
        </p:spPr>
        <p:txBody>
          <a:bodyPr/>
          <a:lstStyle/>
          <a:p>
            <a:r>
              <a:rPr lang="en-US" dirty="0"/>
              <a:t>Hybrid - Intermediate Speed-up results, profiling</a:t>
            </a: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28F067E0-E6AB-3542-B401-DDAE04A6A3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1162" y="871329"/>
            <a:ext cx="8508999" cy="3932584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Successfully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gave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a </a:t>
            </a:r>
            <a:r>
              <a:rPr lang="de-DE" dirty="0" err="1"/>
              <a:t>speedup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40x</a:t>
            </a:r>
            <a:r>
              <a:rPr lang="de-DE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Perf results (7K samples):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B8EEAF8-242D-2F4F-87E1-AA8990429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102" y="1662443"/>
            <a:ext cx="4869795" cy="291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98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791114"/>
          </a:xfrm>
        </p:spPr>
        <p:txBody>
          <a:bodyPr/>
          <a:lstStyle/>
          <a:p>
            <a:r>
              <a:rPr lang="en-US" dirty="0"/>
              <a:t>Hybrid - Final Performance Results</a:t>
            </a: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72296FC-D634-9543-942B-E02B780ECD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1162" y="871329"/>
            <a:ext cx="8508999" cy="39325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Changed the scheduling of the OMP parallel calls to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Dynamic Scheduling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because: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the transform functions, some nodes can have more 0s in their inputs!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the aggregation functions, neighbors might not be uniformly distributed across the nodes!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r>
              <a:rPr lang="de-DE" dirty="0"/>
              <a:t>The </a:t>
            </a:r>
            <a:r>
              <a:rPr lang="de-DE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Dynamic </a:t>
            </a:r>
            <a:r>
              <a:rPr lang="de-DE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Scheduling</a:t>
            </a:r>
            <a:r>
              <a:rPr lang="de-DE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gave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a </a:t>
            </a:r>
            <a:r>
              <a:rPr lang="de-DE" dirty="0" err="1"/>
              <a:t>speedup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44x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r>
              <a:rPr lang="en-US" dirty="0"/>
              <a:t>Amdahl’s law: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7.53x * 7x </a:t>
            </a:r>
            <a:r>
              <a:rPr lang="en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≈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53x</a:t>
            </a:r>
            <a:r>
              <a:rPr lang="en-US" dirty="0"/>
              <a:t>.		  </a:t>
            </a:r>
          </a:p>
          <a:p>
            <a:r>
              <a:rPr lang="en-US" dirty="0"/>
              <a:t>The speedup I got: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44x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04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791114"/>
          </a:xfrm>
        </p:spPr>
        <p:txBody>
          <a:bodyPr/>
          <a:lstStyle/>
          <a:p>
            <a:r>
              <a:rPr lang="en-US" dirty="0"/>
              <a:t>Hybrid - Final Performance Results</a:t>
            </a: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72296FC-D634-9543-942B-E02B780ECD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1162" y="871329"/>
            <a:ext cx="8508999" cy="39325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Perf results (27K samples):</a:t>
            </a:r>
          </a:p>
          <a:p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BE1238D-3893-9542-A039-AB40AE0E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29" y="1270787"/>
            <a:ext cx="6131342" cy="330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40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791114"/>
          </a:xfrm>
        </p:spPr>
        <p:txBody>
          <a:bodyPr/>
          <a:lstStyle/>
          <a:p>
            <a:r>
              <a:rPr lang="en-US" dirty="0"/>
              <a:t>Hybrid - Further improvements</a:t>
            </a: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72296FC-D634-9543-942B-E02B780ECD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1162" y="871329"/>
            <a:ext cx="8508999" cy="39325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Achieved a speedup of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76x (</a:t>
            </a:r>
            <a:r>
              <a:rPr lang="en-US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0.27244s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and secured the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1st place in the leaderboard</a:t>
            </a:r>
            <a:r>
              <a:rPr lang="en-US" dirty="0"/>
              <a:t>!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Decreased </a:t>
            </a:r>
            <a:r>
              <a:rPr lang="en-US" i="1" dirty="0"/>
              <a:t>the communication overhead</a:t>
            </a:r>
            <a:r>
              <a:rPr lang="en-US" dirty="0"/>
              <a:t> by delegating the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first layer transform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operation only to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 master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Delegating the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first layer transform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operation only to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 master</a:t>
            </a:r>
            <a:r>
              <a:rPr lang="en-US" dirty="0"/>
              <a:t>, and then have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 master </a:t>
            </a:r>
            <a:r>
              <a:rPr lang="en-US" dirty="0"/>
              <a:t>broadcast the output of the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first layer transform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operation (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big_tmp_hidden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- </a:t>
            </a:r>
            <a:r>
              <a:rPr lang="en-US" sz="1200" b="1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tmp_hidden</a:t>
            </a:r>
            <a:r>
              <a:rPr lang="en-US" sz="1200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for the full graph</a:t>
            </a:r>
            <a:r>
              <a:rPr lang="en-US" dirty="0"/>
              <a:t>) to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 other processes</a:t>
            </a:r>
            <a:r>
              <a:rPr lang="en-US" dirty="0"/>
              <a:t>, I decreased the communication overhead caused by </a:t>
            </a:r>
            <a:r>
              <a:rPr lang="en-US" i="1" dirty="0"/>
              <a:t>communicating the </a:t>
            </a:r>
            <a:r>
              <a:rPr lang="en-US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X</a:t>
            </a:r>
            <a:r>
              <a:rPr lang="en-US" i="1" dirty="0"/>
              <a:t> values</a:t>
            </a:r>
            <a:r>
              <a:rPr lang="en-US" dirty="0"/>
              <a:t> and achieve a speedup of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76x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However, I decided not to use this solution here and used it in the bonus submission instead!</a:t>
            </a:r>
          </a:p>
        </p:txBody>
      </p:sp>
    </p:spTree>
    <p:extLst>
      <p:ext uri="{BB962C8B-B14F-4D97-AF65-F5344CB8AC3E}">
        <p14:creationId xmlns:p14="http://schemas.microsoft.com/office/powerpoint/2010/main" val="2717784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791114"/>
          </a:xfrm>
        </p:spPr>
        <p:txBody>
          <a:bodyPr/>
          <a:lstStyle/>
          <a:p>
            <a:r>
              <a:rPr lang="en-US" dirty="0"/>
              <a:t>Hybrid - Further improvements</a:t>
            </a: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72296FC-D634-9543-942B-E02B780ECD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1162" y="871329"/>
            <a:ext cx="8508999" cy="3932584"/>
          </a:xfrm>
          <a:prstGeom prst="rect">
            <a:avLst/>
          </a:prstGeom>
        </p:spPr>
        <p:txBody>
          <a:bodyPr/>
          <a:lstStyle/>
          <a:p>
            <a:r>
              <a:rPr lang="en-US" i="1" dirty="0"/>
              <a:t>Perf results (7K samples):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11231AB-0908-AB4C-A0B1-D6E1DA22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08" y="1278982"/>
            <a:ext cx="6022983" cy="31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7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791114"/>
          </a:xfrm>
        </p:spPr>
        <p:txBody>
          <a:bodyPr/>
          <a:lstStyle/>
          <a:p>
            <a:r>
              <a:rPr lang="en-US" dirty="0"/>
              <a:t>Sequential code analysis  -  Profiling</a:t>
            </a: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11162" y="871329"/>
            <a:ext cx="8508999" cy="393258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Perf results (79K samples):</a:t>
            </a:r>
          </a:p>
          <a:p>
            <a:endParaRPr lang="en-GB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287ED028-33E1-8345-ABF4-C964E831158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3B21D01-AE9A-1C4A-B4D1-4FCCC45B3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81" y="1393308"/>
            <a:ext cx="6124959" cy="287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380810"/>
          </a:xfrm>
        </p:spPr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259952" y="1015717"/>
            <a:ext cx="8508999" cy="4084881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Sequential code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Improved sequential code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OpenMP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Message Passing Interface (MPI)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Hybrid (OpenMP + MPI)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Bonus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335FA6-F3E2-D74A-96AD-65FE5CB6C4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Parallel Programming SS21 Final Project | Group 119 | Batuhan Erden</a:t>
            </a:r>
          </a:p>
        </p:txBody>
      </p:sp>
    </p:spTree>
    <p:extLst>
      <p:ext uri="{BB962C8B-B14F-4D97-AF65-F5344CB8AC3E}">
        <p14:creationId xmlns:p14="http://schemas.microsoft.com/office/powerpoint/2010/main" val="615427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791179"/>
          </a:xfrm>
        </p:spPr>
        <p:txBody>
          <a:bodyPr/>
          <a:lstStyle/>
          <a:p>
            <a:r>
              <a:rPr lang="en-US" dirty="0"/>
              <a:t>Bonus - Parallelized implementation and approach</a:t>
            </a: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28F067E0-E6AB-3542-B401-DDAE04A6A3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1162" y="871329"/>
            <a:ext cx="8508999" cy="393258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Decrease the communication overhead and apply </a:t>
            </a:r>
            <a:r>
              <a:rPr lang="en-GB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SIMD</a:t>
            </a:r>
            <a:r>
              <a:rPr lang="en-GB" dirty="0"/>
              <a:t> on top of the </a:t>
            </a:r>
            <a:r>
              <a:rPr lang="en-GB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Hybrid</a:t>
            </a:r>
            <a:r>
              <a:rPr lang="en-GB" dirty="0"/>
              <a:t> implementation!</a:t>
            </a:r>
            <a:endParaRPr lang="de-DE" dirty="0"/>
          </a:p>
          <a:p>
            <a:endParaRPr lang="de-DE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0E0132E-9938-3B47-A47C-632FF380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9" y="1389680"/>
            <a:ext cx="7493000" cy="289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32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8"/>
            <a:ext cx="8508999" cy="380810"/>
          </a:xfrm>
        </p:spPr>
        <p:txBody>
          <a:bodyPr/>
          <a:lstStyle/>
          <a:p>
            <a:r>
              <a:rPr lang="en-US" dirty="0"/>
              <a:t>Bonus </a:t>
            </a:r>
            <a:r>
              <a:rPr lang="en-US" dirty="0">
                <a:solidFill>
                  <a:prstClr val="black"/>
                </a:solidFill>
              </a:rPr>
              <a:t>- </a:t>
            </a:r>
            <a:r>
              <a:rPr lang="en-US" dirty="0"/>
              <a:t>Final Performance Results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BD7C67CA-98B9-3D42-A4C5-835444695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1162" y="1088571"/>
            <a:ext cx="8508999" cy="371534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The final speedup achieved is </a:t>
            </a:r>
            <a:r>
              <a:rPr lang="en-GB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44x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Perf results (17K samples):</a:t>
            </a:r>
          </a:p>
          <a:p>
            <a:endParaRPr lang="en-GB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E44F78D-D37A-A14A-B137-AE3DE421F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558" y="1886222"/>
            <a:ext cx="4272884" cy="27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38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9"/>
            <a:ext cx="8508999" cy="791114"/>
          </a:xfrm>
        </p:spPr>
        <p:txBody>
          <a:bodyPr/>
          <a:lstStyle/>
          <a:p>
            <a:r>
              <a:rPr lang="en-US" dirty="0"/>
              <a:t>Why the code cannot be run with DEBUG = 1</a:t>
            </a: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AF4A154F-C2A9-9E44-A687-F6E8D86B05A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9089" y="907447"/>
            <a:ext cx="8508999" cy="40848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changes that need to be made to fix this issue:</a:t>
            </a:r>
          </a:p>
          <a:p>
            <a:pPr marL="342900" indent="-342900" algn="ctr">
              <a:buFont typeface="+mj-lt"/>
              <a:buAutoNum type="arabicPeriod"/>
            </a:pPr>
            <a:endParaRPr lang="en-US" i="1" dirty="0"/>
          </a:p>
          <a:p>
            <a:pPr marL="342900" indent="-342900" algn="ctr">
              <a:buFont typeface="+mj-lt"/>
              <a:buAutoNum type="arabicPeriod"/>
            </a:pPr>
            <a:endParaRPr lang="en-US" i="1" dirty="0"/>
          </a:p>
          <a:p>
            <a:pPr marL="342900" indent="-342900" algn="ctr">
              <a:buFont typeface="+mj-lt"/>
              <a:buAutoNum type="arabicPeriod"/>
            </a:pPr>
            <a:endParaRPr lang="en-US" i="1" dirty="0"/>
          </a:p>
          <a:p>
            <a:pPr marL="342900" indent="-342900" algn="ctr">
              <a:buFont typeface="+mj-lt"/>
              <a:buAutoNum type="arabicPeriod"/>
            </a:pPr>
            <a:endParaRPr lang="en-US" i="1" dirty="0"/>
          </a:p>
          <a:p>
            <a:pPr marL="342900" indent="-342900" algn="ctr">
              <a:buFont typeface="+mj-lt"/>
              <a:buAutoNum type="arabicPeriod"/>
            </a:pPr>
            <a:endParaRPr lang="en-US" i="1" dirty="0"/>
          </a:p>
          <a:p>
            <a:pPr marL="342900" indent="-342900" algn="ctr">
              <a:buFont typeface="+mj-lt"/>
              <a:buAutoNum type="arabicPeriod"/>
            </a:pPr>
            <a:endParaRPr lang="en-US" i="1" dirty="0"/>
          </a:p>
          <a:p>
            <a:pPr marL="342900" indent="-342900" algn="ctr">
              <a:buFont typeface="+mj-lt"/>
              <a:buAutoNum type="arabicPeriod"/>
            </a:pPr>
            <a:endParaRPr lang="en-US" i="1" dirty="0"/>
          </a:p>
          <a:p>
            <a:pPr marL="342900" indent="-342900" algn="ctr">
              <a:buFont typeface="+mj-lt"/>
              <a:buAutoNum type="arabicPeriod"/>
            </a:pPr>
            <a:endParaRPr lang="en-US" i="1" dirty="0"/>
          </a:p>
          <a:p>
            <a:pPr marL="342900" indent="-342900" algn="ctr">
              <a:buFont typeface="+mj-lt"/>
              <a:buAutoNum type="arabicPeriod"/>
            </a:pPr>
            <a:endParaRPr lang="en-US" i="1" dirty="0"/>
          </a:p>
          <a:p>
            <a:pPr marL="342900" indent="-342900" algn="ctr">
              <a:buFont typeface="+mj-lt"/>
              <a:buAutoNum type="arabicPeriod"/>
            </a:pPr>
            <a:endParaRPr lang="en-US" i="1" dirty="0"/>
          </a:p>
          <a:p>
            <a:pPr marL="342900" indent="-342900" algn="ctr">
              <a:buFont typeface="+mj-lt"/>
              <a:buAutoNum type="arabicPeriod"/>
            </a:pPr>
            <a:endParaRPr lang="en-US" i="1" dirty="0"/>
          </a:p>
          <a:p>
            <a:pPr marL="342900" indent="-342900" algn="ctr">
              <a:buFont typeface="+mj-lt"/>
              <a:buAutoNum type="arabicPeriod"/>
            </a:pPr>
            <a:endParaRPr lang="en-US" i="1" dirty="0"/>
          </a:p>
          <a:p>
            <a:pPr algn="ctr"/>
            <a:endParaRPr lang="en-US" sz="2200" i="1" dirty="0"/>
          </a:p>
          <a:p>
            <a:pPr algn="ctr"/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issue is related to MPI, Hybrid and Bonus submissions!</a:t>
            </a:r>
          </a:p>
        </p:txBody>
      </p:sp>
      <p:pic>
        <p:nvPicPr>
          <p:cNvPr id="24" name="Picture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87DB498-8992-8E49-B8A9-0082458D0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38" y="1219525"/>
            <a:ext cx="5870045" cy="310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33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380810"/>
          </a:xfrm>
        </p:spPr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259952" y="1015717"/>
            <a:ext cx="8508999" cy="4084881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Sequential code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Improved sequential code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OpenMP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Message Passing Interface (MPI)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Hybrid (OpenMP + MPI)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Bonus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Conclusion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335FA6-F3E2-D74A-96AD-65FE5CB6C4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Parallel Programming SS21 Final Project | Group 119 | Batuhan Erden</a:t>
            </a:r>
          </a:p>
        </p:txBody>
      </p:sp>
    </p:spTree>
    <p:extLst>
      <p:ext uri="{BB962C8B-B14F-4D97-AF65-F5344CB8AC3E}">
        <p14:creationId xmlns:p14="http://schemas.microsoft.com/office/powerpoint/2010/main" val="1766705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9"/>
            <a:ext cx="8508999" cy="481822"/>
          </a:xfrm>
        </p:spPr>
        <p:txBody>
          <a:bodyPr/>
          <a:lstStyle/>
          <a:p>
            <a:r>
              <a:rPr lang="en-US" dirty="0"/>
              <a:t>Conclusion</a:t>
            </a: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BD7C67CA-98B9-3D42-A4C5-835444695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1162" y="887186"/>
            <a:ext cx="8508999" cy="3916727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OMP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a </a:t>
            </a:r>
            <a:r>
              <a:rPr lang="de-DE" dirty="0" err="1"/>
              <a:t>speedup</a:t>
            </a:r>
            <a:r>
              <a:rPr lang="de-DE" dirty="0"/>
              <a:t> </a:t>
            </a:r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Amdahl‘s</a:t>
            </a:r>
            <a:r>
              <a:rPr lang="de-DE" dirty="0"/>
              <a:t> </a:t>
            </a:r>
            <a:r>
              <a:rPr lang="de-DE" dirty="0" err="1"/>
              <a:t>law</a:t>
            </a:r>
            <a:r>
              <a:rPr lang="de-DE" dirty="0"/>
              <a:t>: </a:t>
            </a:r>
            <a:r>
              <a:rPr lang="de-DE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50-52.5x</a:t>
            </a:r>
            <a:r>
              <a:rPr lang="de-DE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improvements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,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speedup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90x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MPI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speedup</a:t>
            </a:r>
            <a:r>
              <a:rPr lang="de-DE" dirty="0"/>
              <a:t>. </a:t>
            </a:r>
            <a:r>
              <a:rPr lang="de-DE" dirty="0" err="1"/>
              <a:t>However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benefits</a:t>
            </a:r>
            <a:r>
              <a:rPr lang="de-DE" dirty="0"/>
              <a:t> on a real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. Still,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overhead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addressed</a:t>
            </a:r>
            <a:r>
              <a:rPr lang="de-DE" dirty="0"/>
              <a:t>. The </a:t>
            </a:r>
            <a:r>
              <a:rPr lang="de-DE" dirty="0" err="1"/>
              <a:t>speedup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23x</a:t>
            </a:r>
            <a:r>
              <a:rPr lang="de-DE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improvements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speedup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28x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Hybrid</a:t>
            </a:r>
            <a:r>
              <a:rPr lang="de-DE" b="1" i="1" dirty="0"/>
              <a:t> </a:t>
            </a:r>
            <a:r>
              <a:rPr lang="de-DE" dirty="0" err="1"/>
              <a:t>implementation</a:t>
            </a:r>
            <a:r>
              <a:rPr lang="de-DE" dirty="0"/>
              <a:t>, I </a:t>
            </a:r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speedup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making</a:t>
            </a:r>
            <a:r>
              <a:rPr lang="de-DE" dirty="0"/>
              <a:t> </a:t>
            </a:r>
            <a:r>
              <a:rPr lang="en-US" dirty="0"/>
              <a:t>use of the shared memory of each compute node in themselves: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44x</a:t>
            </a:r>
            <a:r>
              <a:rPr lang="en-US" dirty="0"/>
              <a:t>. Decreasing the communication overhead, a speedup of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75x</a:t>
            </a:r>
            <a:r>
              <a:rPr lang="en-US" dirty="0"/>
              <a:t> could be achieved!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Applying </a:t>
            </a:r>
            <a:r>
              <a:rPr lang="en-US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SIMD</a:t>
            </a:r>
            <a:r>
              <a:rPr lang="en-US" b="1" dirty="0"/>
              <a:t> </a:t>
            </a:r>
            <a:r>
              <a:rPr lang="en-US" dirty="0"/>
              <a:t>actually decreases the speedup to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20x</a:t>
            </a:r>
            <a:r>
              <a:rPr lang="en-US" dirty="0"/>
              <a:t>. However, we compensated this by decreasing the communication overhead! The final speedup achieved is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44x</a:t>
            </a:r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819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9"/>
            <a:ext cx="8508999" cy="791114"/>
          </a:xfrm>
        </p:spPr>
        <p:txBody>
          <a:bodyPr/>
          <a:lstStyle/>
          <a:p>
            <a:r>
              <a:rPr lang="en-US" dirty="0"/>
              <a:t>Q &amp; A</a:t>
            </a: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B46D7024-7C39-6546-A025-87F19331A3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1162" y="887186"/>
            <a:ext cx="8508999" cy="3916727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, </a:t>
            </a:r>
            <a:r>
              <a:rPr lang="de-DE" dirty="0" err="1"/>
              <a:t>please</a:t>
            </a:r>
            <a:r>
              <a:rPr lang="de-DE" dirty="0"/>
              <a:t> do not </a:t>
            </a:r>
            <a:r>
              <a:rPr lang="de-DE" dirty="0" err="1"/>
              <a:t>hesitate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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748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380810"/>
          </a:xfrm>
        </p:spPr>
        <p:txBody>
          <a:bodyPr/>
          <a:lstStyle/>
          <a:p>
            <a:r>
              <a:rPr lang="en-US" dirty="0"/>
              <a:t>Sequential code analysis  -  Amdahl‘s law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11162" y="871329"/>
            <a:ext cx="8508999" cy="3932584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  <a:p>
            <a:r>
              <a:rPr lang="de-DE" dirty="0"/>
              <a:t>                            	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f =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fraction of parallel execution</a:t>
            </a:r>
          </a:p>
          <a:p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		p =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number of parallel tasks/threads/processes</a:t>
            </a:r>
          </a:p>
          <a:p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From the output of perf in the previous slide, we can deduce that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99.5%</a:t>
            </a:r>
            <a:r>
              <a:rPr lang="en-US" dirty="0"/>
              <a:t> of the code is parallelizable. As we have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16 cores </a:t>
            </a:r>
            <a:r>
              <a:rPr lang="en-US" dirty="0"/>
              <a:t>on the server, we can apply the formula: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can be seen from the calculation above, with no improvements on the sequential code, we should get a maximum speedup of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14.88x </a:t>
            </a:r>
            <a:r>
              <a:rPr lang="en-US" dirty="0"/>
              <a:t>from the parallelization.</a:t>
            </a:r>
          </a:p>
          <a:p>
            <a:endParaRPr lang="en-US" dirty="0"/>
          </a:p>
          <a:p>
            <a:r>
              <a:rPr lang="en-US" dirty="0"/>
              <a:t>However, this is barely above the minimum passing threshold. It was an imperative thing to improve the sequential code before the parallelization to get a good speedup.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A00ADD26-7C7E-FE48-AC10-A17CB9833E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C2B0A4D-FD5F-F345-A302-C313709C2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09" y="907756"/>
            <a:ext cx="1671962" cy="925412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8006B5DB-FD67-824D-B03B-44060DA4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2" y="2491131"/>
            <a:ext cx="1517638" cy="69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90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380810"/>
          </a:xfrm>
        </p:spPr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259952" y="1015717"/>
            <a:ext cx="8508999" cy="4084881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Sequential code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Improved sequential code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OpenMP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Message Passing Interface (MPI)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Hybrid (OpenMP + MPI)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Bonus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335FA6-F3E2-D74A-96AD-65FE5CB6C4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Parallel Programming SS21 Final Project | Group 119 | Batuhan Erden</a:t>
            </a:r>
          </a:p>
        </p:txBody>
      </p:sp>
    </p:spTree>
    <p:extLst>
      <p:ext uri="{BB962C8B-B14F-4D97-AF65-F5344CB8AC3E}">
        <p14:creationId xmlns:p14="http://schemas.microsoft.com/office/powerpoint/2010/main" val="2110051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791114"/>
          </a:xfrm>
        </p:spPr>
        <p:txBody>
          <a:bodyPr/>
          <a:lstStyle/>
          <a:p>
            <a:r>
              <a:rPr lang="en-US" dirty="0"/>
              <a:t>Improved sequential code analysis  -  Profiling</a:t>
            </a: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11162" y="871329"/>
            <a:ext cx="8508999" cy="3932584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Perf results (6K samples):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287ED028-33E1-8345-ABF4-C964E831158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D8B4FCD-4088-A24E-A884-6148E4102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902" y="1395516"/>
            <a:ext cx="6123517" cy="288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98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380810"/>
          </a:xfrm>
        </p:spPr>
        <p:txBody>
          <a:bodyPr/>
          <a:lstStyle/>
          <a:p>
            <a:r>
              <a:rPr lang="en-US" dirty="0"/>
              <a:t>Improved sequential code analysis  -  Amdahl‘s law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A00ADD26-7C7E-FE48-AC10-A17CB9833E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 dirty="0"/>
              <a:t>Parallel </a:t>
            </a:r>
            <a:r>
              <a:rPr lang="de-DE" dirty="0" err="1"/>
              <a:t>Programming</a:t>
            </a:r>
            <a:r>
              <a:rPr lang="de-DE" dirty="0"/>
              <a:t> SS21 Final Project | Group 119 | </a:t>
            </a:r>
            <a:r>
              <a:rPr lang="de-DE" dirty="0" err="1"/>
              <a:t>Batuhan</a:t>
            </a:r>
            <a:r>
              <a:rPr lang="de-DE" dirty="0"/>
              <a:t> Erden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A7C551E4-3300-6649-96B2-4FD0FF7712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1162" y="871329"/>
            <a:ext cx="8508999" cy="3932584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  <a:p>
            <a:r>
              <a:rPr lang="de-DE" dirty="0"/>
              <a:t>                            	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f =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fraction of parallel execution</a:t>
            </a:r>
          </a:p>
          <a:p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		p =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number of parallel tasks/threads/processes</a:t>
            </a:r>
          </a:p>
          <a:p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From the output of perf in the previous slide, we can deduce that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92.5%</a:t>
            </a:r>
            <a:r>
              <a:rPr lang="en-US" dirty="0"/>
              <a:t> of the code is parallelizable. As we have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16 cores </a:t>
            </a:r>
            <a:r>
              <a:rPr lang="en-US" dirty="0"/>
              <a:t>on the server, we can apply the formula: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can be seen from the calculation above, with no improvements on the sequential code, we should get a maximum speedup of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7.53x</a:t>
            </a:r>
            <a:r>
              <a:rPr lang="en-US" b="1" dirty="0"/>
              <a:t> </a:t>
            </a:r>
            <a:r>
              <a:rPr lang="en-US" dirty="0"/>
              <a:t>from the parallelization.</a:t>
            </a:r>
          </a:p>
          <a:p>
            <a:endParaRPr lang="en-US" dirty="0"/>
          </a:p>
          <a:p>
            <a:r>
              <a:rPr lang="en-US" dirty="0"/>
              <a:t>Just the improved version of the sequential code gets a speedup of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7x</a:t>
            </a:r>
            <a:r>
              <a:rPr lang="en-US" dirty="0"/>
              <a:t>. So, in the end, according to the Amdahl’s law, we should get a speedup of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7.53x * 7x </a:t>
            </a:r>
            <a:r>
              <a:rPr lang="en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≈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53x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2DDAEA7-DCD3-E949-BB94-DF84ABA7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09" y="907756"/>
            <a:ext cx="1671962" cy="925412"/>
          </a:xfrm>
          <a:prstGeom prst="rect">
            <a:avLst/>
          </a:prstGeom>
        </p:spPr>
      </p:pic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35EAF1D-FB86-0044-A195-859DA0050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2" y="2491131"/>
            <a:ext cx="1511928" cy="7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5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380810"/>
          </a:xfrm>
        </p:spPr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259952" y="1015717"/>
            <a:ext cx="8508999" cy="4084881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Sequential code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Improved sequential code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OpenMP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Message Passing Interface (MPI)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Hybrid (OpenMP + MPI)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Bonus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335FA6-F3E2-D74A-96AD-65FE5CB6C4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Parallel Programming SS21 Final Project | Group 119 | Batuhan Erden</a:t>
            </a:r>
          </a:p>
        </p:txBody>
      </p:sp>
    </p:spTree>
    <p:extLst>
      <p:ext uri="{BB962C8B-B14F-4D97-AF65-F5344CB8AC3E}">
        <p14:creationId xmlns:p14="http://schemas.microsoft.com/office/powerpoint/2010/main" val="940063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280177"/>
            <a:ext cx="8508999" cy="1201483"/>
          </a:xfrm>
        </p:spPr>
        <p:txBody>
          <a:bodyPr/>
          <a:lstStyle/>
          <a:p>
            <a:r>
              <a:rPr lang="en-US" dirty="0"/>
              <a:t>OpenMP - Parallelized implementation and approach</a:t>
            </a:r>
            <a:br>
              <a:rPr lang="en-US" sz="2800" dirty="0"/>
            </a:br>
            <a:br>
              <a:rPr lang="en-US" dirty="0"/>
            </a:b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311162" y="871329"/>
            <a:ext cx="8508999" cy="3932584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Parallelization of the outermost loops (starting with the one in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first_layer_transform</a:t>
            </a:r>
            <a:r>
              <a:rPr lang="en-US" dirty="0"/>
              <a:t>) with a simple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#pragma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omp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parallel for</a:t>
            </a:r>
            <a:r>
              <a:rPr lang="en-US" dirty="0"/>
              <a:t>.</a:t>
            </a: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Tried to play with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</a:t>
            </a:r>
            <a:r>
              <a:rPr lang="en-US" dirty="0"/>
              <a:t>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omp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calls </a:t>
            </a:r>
            <a:r>
              <a:rPr lang="en-US" dirty="0"/>
              <a:t>and added a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schedule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#pragma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omp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parallel for</a:t>
            </a:r>
            <a:r>
              <a:rPr lang="en-US" dirty="0"/>
              <a:t>. </a:t>
            </a:r>
          </a:p>
          <a:p>
            <a:pPr marL="461963" lvl="1" indent="-285750">
              <a:buFont typeface="Wingdings" pitchFamily="2" charset="2"/>
              <a:buChar char="§"/>
            </a:pPr>
            <a:r>
              <a:rPr lang="en-US" sz="1200" dirty="0"/>
              <a:t>Neither </a:t>
            </a:r>
            <a:r>
              <a:rPr lang="en-US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static nor dynamic scheduling</a:t>
            </a:r>
            <a:r>
              <a:rPr lang="en-US" sz="1200" dirty="0"/>
              <a:t> did not seem to help with the speedup.</a:t>
            </a:r>
          </a:p>
          <a:p>
            <a:pPr marL="461963" lvl="1" indent="-285750">
              <a:buFont typeface="Wingdings" pitchFamily="2" charset="2"/>
              <a:buChar char="§"/>
            </a:pPr>
            <a:r>
              <a:rPr lang="en-US" sz="1200" dirty="0"/>
              <a:t>Playing with </a:t>
            </a:r>
            <a:r>
              <a:rPr lang="en-US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 number of threads </a:t>
            </a:r>
            <a:r>
              <a:rPr lang="en-US" sz="1200" dirty="0"/>
              <a:t>made it even worse in terms of our speedup.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Completed the parallelization by using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tasks</a:t>
            </a:r>
            <a:r>
              <a:rPr lang="en-US" dirty="0"/>
              <a:t> and parallelized the body block of the outermost for loop in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first_layer_transform</a:t>
            </a:r>
            <a:r>
              <a:rPr lang="en-US" dirty="0"/>
              <a:t>.</a:t>
            </a:r>
          </a:p>
          <a:p>
            <a:pPr marL="461963" lvl="1" indent="-285750">
              <a:buFont typeface="Wingdings" pitchFamily="2" charset="2"/>
              <a:buChar char="§"/>
            </a:pPr>
            <a:r>
              <a:rPr lang="en-US" sz="1200" dirty="0"/>
              <a:t>Since tasks will be created on request, I thought that this might be better to use. </a:t>
            </a:r>
          </a:p>
          <a:p>
            <a:pPr marL="461963" lvl="1" indent="-285750">
              <a:buFont typeface="Wingdings" pitchFamily="2" charset="2"/>
              <a:buChar char="§"/>
            </a:pPr>
            <a:r>
              <a:rPr lang="en-US" sz="1200" dirty="0"/>
              <a:t>However, the speedup was around the same with just </a:t>
            </a:r>
            <a:r>
              <a:rPr lang="en-US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#pragma </a:t>
            </a:r>
            <a:r>
              <a:rPr lang="en-US" sz="12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omp</a:t>
            </a:r>
            <a:r>
              <a:rPr lang="en-US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parallel for</a:t>
            </a:r>
            <a:r>
              <a:rPr lang="en-US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tried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tasks</a:t>
            </a:r>
            <a:r>
              <a:rPr lang="en-US" dirty="0"/>
              <a:t> in the other functions, but it only made things worse. </a:t>
            </a:r>
          </a:p>
          <a:p>
            <a:pPr marL="461963" lvl="1" indent="-285750">
              <a:buFont typeface="Wingdings" pitchFamily="2" charset="2"/>
              <a:buChar char="§"/>
            </a:pPr>
            <a:r>
              <a:rPr lang="en-US" sz="1200" dirty="0"/>
              <a:t>Creates </a:t>
            </a:r>
            <a:r>
              <a:rPr lang="en-US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overhead</a:t>
            </a:r>
            <a:r>
              <a:rPr lang="en-US" sz="1200" dirty="0"/>
              <a:t> since all those functions must wait for each other before starting their computations with </a:t>
            </a:r>
            <a:r>
              <a:rPr lang="en-US" sz="12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omp</a:t>
            </a:r>
            <a:r>
              <a:rPr lang="en-US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taskwait</a:t>
            </a:r>
            <a:r>
              <a:rPr lang="en-US" sz="1200" dirty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Observed a small speedup by parallelizing the outermost loop in all of these functions by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#pragma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omp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parallel for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/>
              <a:t>without specifying any schedule or number of threads.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B39086B7-D25A-4F4B-85D8-D47A8D273A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9861" y="4828481"/>
            <a:ext cx="8991600" cy="273844"/>
          </a:xfrm>
        </p:spPr>
        <p:txBody>
          <a:bodyPr/>
          <a:lstStyle/>
          <a:p>
            <a:r>
              <a:rPr lang="de-DE"/>
              <a:t>Parallel Programming SS21 Final Project | Group 119 | Batuhan Erden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399845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Titel 1</Template>
  <TotalTime>1034</TotalTime>
  <Words>2410</Words>
  <Application>Microsoft Macintosh PowerPoint</Application>
  <PresentationFormat>On-screen Show (16:9)</PresentationFormat>
  <Paragraphs>313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Parallel Programming SS21 Final Project</vt:lpstr>
      <vt:lpstr>Outline</vt:lpstr>
      <vt:lpstr>Sequential code analysis  -  Profiling </vt:lpstr>
      <vt:lpstr>Sequential code analysis  -  Amdahl‘s law</vt:lpstr>
      <vt:lpstr>Outline</vt:lpstr>
      <vt:lpstr>Improved sequential code analysis  -  Profiling </vt:lpstr>
      <vt:lpstr>Improved sequential code analysis  -  Amdahl‘s law</vt:lpstr>
      <vt:lpstr>Outline</vt:lpstr>
      <vt:lpstr>OpenMP - Parallelized implementation and approach  </vt:lpstr>
      <vt:lpstr>OpenMP - Intermediate Speed-up results, profiling  </vt:lpstr>
      <vt:lpstr>OpenMP - Final Implementation improvements and new speed-up  </vt:lpstr>
      <vt:lpstr>OpenMP - Final Implementation improvements and new speed-up  </vt:lpstr>
      <vt:lpstr>OpenMP - Errors found after the submission  </vt:lpstr>
      <vt:lpstr>OpenMP - Further improvements  </vt:lpstr>
      <vt:lpstr>OpenMP - Further improvements   </vt:lpstr>
      <vt:lpstr>Outline</vt:lpstr>
      <vt:lpstr>MPI - Parallelized implementation and approach </vt:lpstr>
      <vt:lpstr>MPI - Intermediate Speed-up results, profiling </vt:lpstr>
      <vt:lpstr>MPI - Intermediate Speed-up results, profiling </vt:lpstr>
      <vt:lpstr>PowerPoint Presentation</vt:lpstr>
      <vt:lpstr>MPI - Final Implementation improvements and new speed-up </vt:lpstr>
      <vt:lpstr>MPI - Final Implementation improvements and new speed-up </vt:lpstr>
      <vt:lpstr>Outline</vt:lpstr>
      <vt:lpstr>Hybrid - Parallelized implementation and approach </vt:lpstr>
      <vt:lpstr>Hybrid - Intermediate Speed-up results, profiling </vt:lpstr>
      <vt:lpstr>Hybrid - Final Performance Results </vt:lpstr>
      <vt:lpstr>Hybrid - Final Performance Results </vt:lpstr>
      <vt:lpstr>Hybrid - Further improvements </vt:lpstr>
      <vt:lpstr>Hybrid - Further improvements </vt:lpstr>
      <vt:lpstr>Outline</vt:lpstr>
      <vt:lpstr>Bonus - Parallelized implementation and approach </vt:lpstr>
      <vt:lpstr>Bonus - Final Performance Results</vt:lpstr>
      <vt:lpstr>Why the code cannot be run with DEBUG = 1 </vt:lpstr>
      <vt:lpstr>Outline</vt:lpstr>
      <vt:lpstr>Conclusion </vt:lpstr>
      <vt:lpstr>Q &amp; A 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Programming SS21 Final Project</dc:title>
  <dc:creator>Microsoft Office User</dc:creator>
  <cp:lastModifiedBy>Batuhan Erden</cp:lastModifiedBy>
  <cp:revision>287</cp:revision>
  <cp:lastPrinted>2015-07-30T14:04:45Z</cp:lastPrinted>
  <dcterms:created xsi:type="dcterms:W3CDTF">2021-05-22T17:43:17Z</dcterms:created>
  <dcterms:modified xsi:type="dcterms:W3CDTF">2021-07-06T19:30:57Z</dcterms:modified>
</cp:coreProperties>
</file>